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7" r:id="rId2"/>
    <p:sldId id="291" r:id="rId3"/>
    <p:sldId id="270" r:id="rId4"/>
    <p:sldId id="271" r:id="rId5"/>
    <p:sldId id="269" r:id="rId6"/>
    <p:sldId id="273" r:id="rId7"/>
    <p:sldId id="274" r:id="rId8"/>
    <p:sldId id="275" r:id="rId9"/>
    <p:sldId id="259" r:id="rId10"/>
    <p:sldId id="278" r:id="rId11"/>
    <p:sldId id="279" r:id="rId12"/>
    <p:sldId id="280" r:id="rId13"/>
    <p:sldId id="281" r:id="rId14"/>
    <p:sldId id="283" r:id="rId15"/>
    <p:sldId id="284" r:id="rId16"/>
    <p:sldId id="285" r:id="rId17"/>
    <p:sldId id="289" r:id="rId18"/>
    <p:sldId id="290" r:id="rId1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15" autoAdjust="0"/>
  </p:normalViewPr>
  <p:slideViewPr>
    <p:cSldViewPr snapToGrid="0">
      <p:cViewPr varScale="1">
        <p:scale>
          <a:sx n="108" d="100"/>
          <a:sy n="108" d="100"/>
        </p:scale>
        <p:origin x="696"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na  Mcginnis" userId="8328cf0e-ce39-4b6f-810d-95391cb6e7f3" providerId="ADAL" clId="{75B324AD-92B5-4B4D-9955-C6647506B100}"/>
    <pc:docChg chg="custSel delSld modSld">
      <pc:chgData name="Donna  Mcginnis" userId="8328cf0e-ce39-4b6f-810d-95391cb6e7f3" providerId="ADAL" clId="{75B324AD-92B5-4B4D-9955-C6647506B100}" dt="2023-01-27T16:16:00.789" v="12754" actId="20577"/>
      <pc:docMkLst>
        <pc:docMk/>
      </pc:docMkLst>
      <pc:sldChg chg="modSp mod">
        <pc:chgData name="Donna  Mcginnis" userId="8328cf0e-ce39-4b6f-810d-95391cb6e7f3" providerId="ADAL" clId="{75B324AD-92B5-4B4D-9955-C6647506B100}" dt="2023-01-23T16:45:29.479" v="114" actId="20577"/>
        <pc:sldMkLst>
          <pc:docMk/>
          <pc:sldMk cId="57549566" sldId="257"/>
        </pc:sldMkLst>
        <pc:spChg chg="mod">
          <ac:chgData name="Donna  Mcginnis" userId="8328cf0e-ce39-4b6f-810d-95391cb6e7f3" providerId="ADAL" clId="{75B324AD-92B5-4B4D-9955-C6647506B100}" dt="2023-01-23T16:43:36.208" v="59" actId="20577"/>
          <ac:spMkLst>
            <pc:docMk/>
            <pc:sldMk cId="57549566" sldId="257"/>
            <ac:spMk id="2" creationId="{00000000-0000-0000-0000-000000000000}"/>
          </ac:spMkLst>
        </pc:spChg>
        <pc:spChg chg="mod">
          <ac:chgData name="Donna  Mcginnis" userId="8328cf0e-ce39-4b6f-810d-95391cb6e7f3" providerId="ADAL" clId="{75B324AD-92B5-4B4D-9955-C6647506B100}" dt="2023-01-23T16:45:29.479" v="114" actId="20577"/>
          <ac:spMkLst>
            <pc:docMk/>
            <pc:sldMk cId="57549566" sldId="257"/>
            <ac:spMk id="3" creationId="{00000000-0000-0000-0000-000000000000}"/>
          </ac:spMkLst>
        </pc:spChg>
      </pc:sldChg>
      <pc:sldChg chg="modSp mod">
        <pc:chgData name="Donna  Mcginnis" userId="8328cf0e-ce39-4b6f-810d-95391cb6e7f3" providerId="ADAL" clId="{75B324AD-92B5-4B4D-9955-C6647506B100}" dt="2023-01-23T20:41:04.160" v="12735" actId="20577"/>
        <pc:sldMkLst>
          <pc:docMk/>
          <pc:sldMk cId="2926025720" sldId="259"/>
        </pc:sldMkLst>
        <pc:spChg chg="mod">
          <ac:chgData name="Donna  Mcginnis" userId="8328cf0e-ce39-4b6f-810d-95391cb6e7f3" providerId="ADAL" clId="{75B324AD-92B5-4B4D-9955-C6647506B100}" dt="2023-01-23T20:41:04.160" v="12735" actId="20577"/>
          <ac:spMkLst>
            <pc:docMk/>
            <pc:sldMk cId="2926025720" sldId="259"/>
            <ac:spMk id="3" creationId="{00000000-0000-0000-0000-000000000000}"/>
          </ac:spMkLst>
        </pc:spChg>
      </pc:sldChg>
      <pc:sldChg chg="del">
        <pc:chgData name="Donna  Mcginnis" userId="8328cf0e-ce39-4b6f-810d-95391cb6e7f3" providerId="ADAL" clId="{75B324AD-92B5-4B4D-9955-C6647506B100}" dt="2023-01-23T20:38:12.319" v="12489" actId="2696"/>
        <pc:sldMkLst>
          <pc:docMk/>
          <pc:sldMk cId="1592551482" sldId="260"/>
        </pc:sldMkLst>
      </pc:sldChg>
      <pc:sldChg chg="del">
        <pc:chgData name="Donna  Mcginnis" userId="8328cf0e-ce39-4b6f-810d-95391cb6e7f3" providerId="ADAL" clId="{75B324AD-92B5-4B4D-9955-C6647506B100}" dt="2023-01-23T20:38:24.118" v="12490" actId="2696"/>
        <pc:sldMkLst>
          <pc:docMk/>
          <pc:sldMk cId="395603846" sldId="261"/>
        </pc:sldMkLst>
      </pc:sldChg>
      <pc:sldChg chg="del">
        <pc:chgData name="Donna  Mcginnis" userId="8328cf0e-ce39-4b6f-810d-95391cb6e7f3" providerId="ADAL" clId="{75B324AD-92B5-4B4D-9955-C6647506B100}" dt="2023-01-23T20:41:26.485" v="12736" actId="2696"/>
        <pc:sldMkLst>
          <pc:docMk/>
          <pc:sldMk cId="3301786314" sldId="262"/>
        </pc:sldMkLst>
      </pc:sldChg>
      <pc:sldChg chg="modSp mod">
        <pc:chgData name="Donna  Mcginnis" userId="8328cf0e-ce39-4b6f-810d-95391cb6e7f3" providerId="ADAL" clId="{75B324AD-92B5-4B4D-9955-C6647506B100}" dt="2023-01-23T16:50:30.099" v="216" actId="20577"/>
        <pc:sldMkLst>
          <pc:docMk/>
          <pc:sldMk cId="2689204726" sldId="269"/>
        </pc:sldMkLst>
        <pc:spChg chg="mod">
          <ac:chgData name="Donna  Mcginnis" userId="8328cf0e-ce39-4b6f-810d-95391cb6e7f3" providerId="ADAL" clId="{75B324AD-92B5-4B4D-9955-C6647506B100}" dt="2023-01-23T16:50:30.099" v="216" actId="20577"/>
          <ac:spMkLst>
            <pc:docMk/>
            <pc:sldMk cId="2689204726" sldId="269"/>
            <ac:spMk id="3" creationId="{3BA32B30-C06B-414D-AAA5-1524701365EA}"/>
          </ac:spMkLst>
        </pc:spChg>
      </pc:sldChg>
      <pc:sldChg chg="del">
        <pc:chgData name="Donna  Mcginnis" userId="8328cf0e-ce39-4b6f-810d-95391cb6e7f3" providerId="ADAL" clId="{75B324AD-92B5-4B4D-9955-C6647506B100}" dt="2023-01-23T20:41:34.181" v="12737" actId="2696"/>
        <pc:sldMkLst>
          <pc:docMk/>
          <pc:sldMk cId="2575648425" sldId="272"/>
        </pc:sldMkLst>
      </pc:sldChg>
      <pc:sldChg chg="modSp mod">
        <pc:chgData name="Donna  Mcginnis" userId="8328cf0e-ce39-4b6f-810d-95391cb6e7f3" providerId="ADAL" clId="{75B324AD-92B5-4B4D-9955-C6647506B100}" dt="2023-01-23T19:57:20.943" v="9465" actId="20577"/>
        <pc:sldMkLst>
          <pc:docMk/>
          <pc:sldMk cId="1496892166" sldId="273"/>
        </pc:sldMkLst>
        <pc:spChg chg="mod">
          <ac:chgData name="Donna  Mcginnis" userId="8328cf0e-ce39-4b6f-810d-95391cb6e7f3" providerId="ADAL" clId="{75B324AD-92B5-4B4D-9955-C6647506B100}" dt="2023-01-23T19:57:20.943" v="9465" actId="20577"/>
          <ac:spMkLst>
            <pc:docMk/>
            <pc:sldMk cId="1496892166" sldId="273"/>
            <ac:spMk id="3" creationId="{F5141834-C67D-4823-89C0-9DAF30C38A22}"/>
          </ac:spMkLst>
        </pc:spChg>
      </pc:sldChg>
      <pc:sldChg chg="modSp mod">
        <pc:chgData name="Donna  Mcginnis" userId="8328cf0e-ce39-4b6f-810d-95391cb6e7f3" providerId="ADAL" clId="{75B324AD-92B5-4B4D-9955-C6647506B100}" dt="2023-01-23T20:16:59.876" v="10739" actId="20577"/>
        <pc:sldMkLst>
          <pc:docMk/>
          <pc:sldMk cId="536216285" sldId="274"/>
        </pc:sldMkLst>
        <pc:spChg chg="mod">
          <ac:chgData name="Donna  Mcginnis" userId="8328cf0e-ce39-4b6f-810d-95391cb6e7f3" providerId="ADAL" clId="{75B324AD-92B5-4B4D-9955-C6647506B100}" dt="2023-01-23T20:16:59.876" v="10739" actId="20577"/>
          <ac:spMkLst>
            <pc:docMk/>
            <pc:sldMk cId="536216285" sldId="274"/>
            <ac:spMk id="3" creationId="{BD38C318-2776-4738-838E-161C55A3F717}"/>
          </ac:spMkLst>
        </pc:spChg>
      </pc:sldChg>
      <pc:sldChg chg="modSp mod">
        <pc:chgData name="Donna  Mcginnis" userId="8328cf0e-ce39-4b6f-810d-95391cb6e7f3" providerId="ADAL" clId="{75B324AD-92B5-4B4D-9955-C6647506B100}" dt="2023-01-27T16:16:00.789" v="12754" actId="20577"/>
        <pc:sldMkLst>
          <pc:docMk/>
          <pc:sldMk cId="4007382420" sldId="275"/>
        </pc:sldMkLst>
        <pc:spChg chg="mod">
          <ac:chgData name="Donna  Mcginnis" userId="8328cf0e-ce39-4b6f-810d-95391cb6e7f3" providerId="ADAL" clId="{75B324AD-92B5-4B4D-9955-C6647506B100}" dt="2023-01-27T16:16:00.789" v="12754" actId="20577"/>
          <ac:spMkLst>
            <pc:docMk/>
            <pc:sldMk cId="4007382420" sldId="275"/>
            <ac:spMk id="3" creationId="{F118DC4D-5588-4036-9DF4-EE99B26553A7}"/>
          </ac:spMkLst>
        </pc:spChg>
      </pc:sldChg>
      <pc:sldChg chg="del">
        <pc:chgData name="Donna  Mcginnis" userId="8328cf0e-ce39-4b6f-810d-95391cb6e7f3" providerId="ADAL" clId="{75B324AD-92B5-4B4D-9955-C6647506B100}" dt="2023-01-23T20:41:40.783" v="12738" actId="2696"/>
        <pc:sldMkLst>
          <pc:docMk/>
          <pc:sldMk cId="3624084147" sldId="276"/>
        </pc:sldMkLst>
      </pc:sldChg>
      <pc:sldChg chg="del">
        <pc:chgData name="Donna  Mcginnis" userId="8328cf0e-ce39-4b6f-810d-95391cb6e7f3" providerId="ADAL" clId="{75B324AD-92B5-4B4D-9955-C6647506B100}" dt="2023-01-23T20:41:47.263" v="12739" actId="2696"/>
        <pc:sldMkLst>
          <pc:docMk/>
          <pc:sldMk cId="2923467290" sldId="277"/>
        </pc:sldMkLst>
      </pc:sldChg>
      <pc:sldChg chg="modSp mod">
        <pc:chgData name="Donna  Mcginnis" userId="8328cf0e-ce39-4b6f-810d-95391cb6e7f3" providerId="ADAL" clId="{75B324AD-92B5-4B4D-9955-C6647506B100}" dt="2023-01-23T19:18:45.537" v="5705" actId="5793"/>
        <pc:sldMkLst>
          <pc:docMk/>
          <pc:sldMk cId="3896273867" sldId="278"/>
        </pc:sldMkLst>
        <pc:spChg chg="mod">
          <ac:chgData name="Donna  Mcginnis" userId="8328cf0e-ce39-4b6f-810d-95391cb6e7f3" providerId="ADAL" clId="{75B324AD-92B5-4B4D-9955-C6647506B100}" dt="2023-01-23T19:18:45.537" v="5705" actId="5793"/>
          <ac:spMkLst>
            <pc:docMk/>
            <pc:sldMk cId="3896273867" sldId="278"/>
            <ac:spMk id="3" creationId="{BC42D639-2F84-4226-B2F7-A7CD97998E34}"/>
          </ac:spMkLst>
        </pc:spChg>
      </pc:sldChg>
      <pc:sldChg chg="modSp mod">
        <pc:chgData name="Donna  Mcginnis" userId="8328cf0e-ce39-4b6f-810d-95391cb6e7f3" providerId="ADAL" clId="{75B324AD-92B5-4B4D-9955-C6647506B100}" dt="2023-01-23T19:30:03.622" v="6731" actId="20577"/>
        <pc:sldMkLst>
          <pc:docMk/>
          <pc:sldMk cId="3129821151" sldId="279"/>
        </pc:sldMkLst>
        <pc:spChg chg="mod">
          <ac:chgData name="Donna  Mcginnis" userId="8328cf0e-ce39-4b6f-810d-95391cb6e7f3" providerId="ADAL" clId="{75B324AD-92B5-4B4D-9955-C6647506B100}" dt="2023-01-23T19:30:03.622" v="6731" actId="20577"/>
          <ac:spMkLst>
            <pc:docMk/>
            <pc:sldMk cId="3129821151" sldId="279"/>
            <ac:spMk id="3" creationId="{679ED53A-4D80-4170-87E3-1B9F8A08FAAC}"/>
          </ac:spMkLst>
        </pc:spChg>
      </pc:sldChg>
      <pc:sldChg chg="modSp mod">
        <pc:chgData name="Donna  Mcginnis" userId="8328cf0e-ce39-4b6f-810d-95391cb6e7f3" providerId="ADAL" clId="{75B324AD-92B5-4B4D-9955-C6647506B100}" dt="2023-01-23T19:40:05.038" v="7716" actId="6549"/>
        <pc:sldMkLst>
          <pc:docMk/>
          <pc:sldMk cId="2529073389" sldId="280"/>
        </pc:sldMkLst>
        <pc:spChg chg="mod">
          <ac:chgData name="Donna  Mcginnis" userId="8328cf0e-ce39-4b6f-810d-95391cb6e7f3" providerId="ADAL" clId="{75B324AD-92B5-4B4D-9955-C6647506B100}" dt="2023-01-23T19:40:05.038" v="7716" actId="6549"/>
          <ac:spMkLst>
            <pc:docMk/>
            <pc:sldMk cId="2529073389" sldId="280"/>
            <ac:spMk id="3" creationId="{1EE4BAC5-EBA2-4738-877E-5BC6FBCC5496}"/>
          </ac:spMkLst>
        </pc:spChg>
      </pc:sldChg>
      <pc:sldChg chg="modSp mod">
        <pc:chgData name="Donna  Mcginnis" userId="8328cf0e-ce39-4b6f-810d-95391cb6e7f3" providerId="ADAL" clId="{75B324AD-92B5-4B4D-9955-C6647506B100}" dt="2023-01-23T19:55:13.806" v="9462" actId="20577"/>
        <pc:sldMkLst>
          <pc:docMk/>
          <pc:sldMk cId="3764035942" sldId="281"/>
        </pc:sldMkLst>
        <pc:spChg chg="mod">
          <ac:chgData name="Donna  Mcginnis" userId="8328cf0e-ce39-4b6f-810d-95391cb6e7f3" providerId="ADAL" clId="{75B324AD-92B5-4B4D-9955-C6647506B100}" dt="2023-01-23T19:55:13.806" v="9462" actId="20577"/>
          <ac:spMkLst>
            <pc:docMk/>
            <pc:sldMk cId="3764035942" sldId="281"/>
            <ac:spMk id="3" creationId="{8E18BCE5-8400-40BA-B41F-CBB8B1C1B921}"/>
          </ac:spMkLst>
        </pc:spChg>
      </pc:sldChg>
      <pc:sldChg chg="del">
        <pc:chgData name="Donna  Mcginnis" userId="8328cf0e-ce39-4b6f-810d-95391cb6e7f3" providerId="ADAL" clId="{75B324AD-92B5-4B4D-9955-C6647506B100}" dt="2023-01-23T19:55:25.824" v="9463" actId="2696"/>
        <pc:sldMkLst>
          <pc:docMk/>
          <pc:sldMk cId="4272035507" sldId="282"/>
        </pc:sldMkLst>
      </pc:sldChg>
      <pc:sldChg chg="modSp mod">
        <pc:chgData name="Donna  Mcginnis" userId="8328cf0e-ce39-4b6f-810d-95391cb6e7f3" providerId="ADAL" clId="{75B324AD-92B5-4B4D-9955-C6647506B100}" dt="2023-01-23T18:27:40.550" v="1395" actId="6549"/>
        <pc:sldMkLst>
          <pc:docMk/>
          <pc:sldMk cId="2247594684" sldId="283"/>
        </pc:sldMkLst>
        <pc:spChg chg="mod">
          <ac:chgData name="Donna  Mcginnis" userId="8328cf0e-ce39-4b6f-810d-95391cb6e7f3" providerId="ADAL" clId="{75B324AD-92B5-4B4D-9955-C6647506B100}" dt="2023-01-23T18:27:40.550" v="1395" actId="6549"/>
          <ac:spMkLst>
            <pc:docMk/>
            <pc:sldMk cId="2247594684" sldId="283"/>
            <ac:spMk id="3" creationId="{5CAC064C-4F1F-489D-9077-1F17148976A0}"/>
          </ac:spMkLst>
        </pc:spChg>
      </pc:sldChg>
      <pc:sldChg chg="modSp mod">
        <pc:chgData name="Donna  Mcginnis" userId="8328cf0e-ce39-4b6f-810d-95391cb6e7f3" providerId="ADAL" clId="{75B324AD-92B5-4B4D-9955-C6647506B100}" dt="2023-01-23T18:43:19.707" v="2841" actId="5793"/>
        <pc:sldMkLst>
          <pc:docMk/>
          <pc:sldMk cId="526041174" sldId="284"/>
        </pc:sldMkLst>
        <pc:spChg chg="mod">
          <ac:chgData name="Donna  Mcginnis" userId="8328cf0e-ce39-4b6f-810d-95391cb6e7f3" providerId="ADAL" clId="{75B324AD-92B5-4B4D-9955-C6647506B100}" dt="2023-01-23T18:43:19.707" v="2841" actId="5793"/>
          <ac:spMkLst>
            <pc:docMk/>
            <pc:sldMk cId="526041174" sldId="284"/>
            <ac:spMk id="3" creationId="{01177E1D-61D7-41B9-8558-DBC7B0FD36DB}"/>
          </ac:spMkLst>
        </pc:spChg>
      </pc:sldChg>
      <pc:sldChg chg="modSp mod">
        <pc:chgData name="Donna  Mcginnis" userId="8328cf0e-ce39-4b6f-810d-95391cb6e7f3" providerId="ADAL" clId="{75B324AD-92B5-4B4D-9955-C6647506B100}" dt="2023-01-23T18:57:37.019" v="4352" actId="20577"/>
        <pc:sldMkLst>
          <pc:docMk/>
          <pc:sldMk cId="67999878" sldId="285"/>
        </pc:sldMkLst>
        <pc:spChg chg="mod">
          <ac:chgData name="Donna  Mcginnis" userId="8328cf0e-ce39-4b6f-810d-95391cb6e7f3" providerId="ADAL" clId="{75B324AD-92B5-4B4D-9955-C6647506B100}" dt="2023-01-23T18:57:37.019" v="4352" actId="20577"/>
          <ac:spMkLst>
            <pc:docMk/>
            <pc:sldMk cId="67999878" sldId="285"/>
            <ac:spMk id="3" creationId="{31DDE555-1CCA-4DF0-963B-DDF801FBB8A0}"/>
          </ac:spMkLst>
        </pc:spChg>
      </pc:sldChg>
      <pc:sldChg chg="del">
        <pc:chgData name="Donna  Mcginnis" userId="8328cf0e-ce39-4b6f-810d-95391cb6e7f3" providerId="ADAL" clId="{75B324AD-92B5-4B4D-9955-C6647506B100}" dt="2023-01-23T18:58:07.585" v="4353" actId="2696"/>
        <pc:sldMkLst>
          <pc:docMk/>
          <pc:sldMk cId="1481176942" sldId="286"/>
        </pc:sldMkLst>
      </pc:sldChg>
      <pc:sldChg chg="del">
        <pc:chgData name="Donna  Mcginnis" userId="8328cf0e-ce39-4b6f-810d-95391cb6e7f3" providerId="ADAL" clId="{75B324AD-92B5-4B4D-9955-C6647506B100}" dt="2023-01-23T18:58:14.249" v="4354" actId="2696"/>
        <pc:sldMkLst>
          <pc:docMk/>
          <pc:sldMk cId="1549397734" sldId="287"/>
        </pc:sldMkLst>
      </pc:sldChg>
      <pc:sldChg chg="del">
        <pc:chgData name="Donna  Mcginnis" userId="8328cf0e-ce39-4b6f-810d-95391cb6e7f3" providerId="ADAL" clId="{75B324AD-92B5-4B4D-9955-C6647506B100}" dt="2023-01-23T18:58:23.446" v="4355" actId="2696"/>
        <pc:sldMkLst>
          <pc:docMk/>
          <pc:sldMk cId="1114981278" sldId="288"/>
        </pc:sldMkLst>
      </pc:sldChg>
      <pc:sldChg chg="modSp mod">
        <pc:chgData name="Donna  Mcginnis" userId="8328cf0e-ce39-4b6f-810d-95391cb6e7f3" providerId="ADAL" clId="{75B324AD-92B5-4B4D-9955-C6647506B100}" dt="2023-01-23T19:03:16.183" v="4682" actId="20577"/>
        <pc:sldMkLst>
          <pc:docMk/>
          <pc:sldMk cId="108171233" sldId="289"/>
        </pc:sldMkLst>
        <pc:spChg chg="mod">
          <ac:chgData name="Donna  Mcginnis" userId="8328cf0e-ce39-4b6f-810d-95391cb6e7f3" providerId="ADAL" clId="{75B324AD-92B5-4B4D-9955-C6647506B100}" dt="2023-01-23T19:03:16.183" v="4682" actId="20577"/>
          <ac:spMkLst>
            <pc:docMk/>
            <pc:sldMk cId="108171233" sldId="289"/>
            <ac:spMk id="3" creationId="{08303730-2278-469C-B32A-77F10F1E2B08}"/>
          </ac:spMkLst>
        </pc:spChg>
      </pc:sldChg>
      <pc:sldChg chg="modSp mod">
        <pc:chgData name="Donna  Mcginnis" userId="8328cf0e-ce39-4b6f-810d-95391cb6e7f3" providerId="ADAL" clId="{75B324AD-92B5-4B4D-9955-C6647506B100}" dt="2023-01-23T16:47:45.039" v="140" actId="20577"/>
        <pc:sldMkLst>
          <pc:docMk/>
          <pc:sldMk cId="656462327" sldId="291"/>
        </pc:sldMkLst>
        <pc:spChg chg="mod">
          <ac:chgData name="Donna  Mcginnis" userId="8328cf0e-ce39-4b6f-810d-95391cb6e7f3" providerId="ADAL" clId="{75B324AD-92B5-4B4D-9955-C6647506B100}" dt="2023-01-23T16:47:45.039" v="140" actId="20577"/>
          <ac:spMkLst>
            <pc:docMk/>
            <pc:sldMk cId="656462327" sldId="291"/>
            <ac:spMk id="3" creationId="{EDE8492F-C884-4CB1-9D7B-1EE691DB3BDD}"/>
          </ac:spMkLst>
        </pc:spChg>
      </pc:sldChg>
      <pc:sldChg chg="del">
        <pc:chgData name="Donna  Mcginnis" userId="8328cf0e-ce39-4b6f-810d-95391cb6e7f3" providerId="ADAL" clId="{75B324AD-92B5-4B4D-9955-C6647506B100}" dt="2023-01-23T19:55:31.881" v="9464" actId="2696"/>
        <pc:sldMkLst>
          <pc:docMk/>
          <pc:sldMk cId="2989174026" sldId="292"/>
        </pc:sldMkLst>
      </pc:sldChg>
      <pc:sldChg chg="del">
        <pc:chgData name="Donna  Mcginnis" userId="8328cf0e-ce39-4b6f-810d-95391cb6e7f3" providerId="ADAL" clId="{75B324AD-92B5-4B4D-9955-C6647506B100}" dt="2023-01-23T16:52:40.623" v="280" actId="2696"/>
        <pc:sldMkLst>
          <pc:docMk/>
          <pc:sldMk cId="3282772780" sldId="293"/>
        </pc:sldMkLst>
      </pc:sldChg>
      <pc:sldChg chg="del">
        <pc:chgData name="Donna  Mcginnis" userId="8328cf0e-ce39-4b6f-810d-95391cb6e7f3" providerId="ADAL" clId="{75B324AD-92B5-4B4D-9955-C6647506B100}" dt="2023-01-23T16:53:58.984" v="283" actId="2696"/>
        <pc:sldMkLst>
          <pc:docMk/>
          <pc:sldMk cId="3509120284" sldId="294"/>
        </pc:sldMkLst>
      </pc:sldChg>
      <pc:sldChg chg="del">
        <pc:chgData name="Donna  Mcginnis" userId="8328cf0e-ce39-4b6f-810d-95391cb6e7f3" providerId="ADAL" clId="{75B324AD-92B5-4B4D-9955-C6647506B100}" dt="2023-01-23T16:53:15.873" v="281" actId="2696"/>
        <pc:sldMkLst>
          <pc:docMk/>
          <pc:sldMk cId="3751702978" sldId="295"/>
        </pc:sldMkLst>
      </pc:sldChg>
      <pc:sldChg chg="del">
        <pc:chgData name="Donna  Mcginnis" userId="8328cf0e-ce39-4b6f-810d-95391cb6e7f3" providerId="ADAL" clId="{75B324AD-92B5-4B4D-9955-C6647506B100}" dt="2023-01-23T16:53:20.980" v="282" actId="2696"/>
        <pc:sldMkLst>
          <pc:docMk/>
          <pc:sldMk cId="2076955407" sldId="296"/>
        </pc:sldMkLst>
      </pc:sldChg>
      <pc:sldChg chg="del">
        <pc:chgData name="Donna  Mcginnis" userId="8328cf0e-ce39-4b6f-810d-95391cb6e7f3" providerId="ADAL" clId="{75B324AD-92B5-4B4D-9955-C6647506B100}" dt="2023-01-23T16:54:03.060" v="284" actId="2696"/>
        <pc:sldMkLst>
          <pc:docMk/>
          <pc:sldMk cId="2819120157" sldId="297"/>
        </pc:sldMkLst>
      </pc:sldChg>
      <pc:sldChg chg="del">
        <pc:chgData name="Donna  Mcginnis" userId="8328cf0e-ce39-4b6f-810d-95391cb6e7f3" providerId="ADAL" clId="{75B324AD-92B5-4B4D-9955-C6647506B100}" dt="2023-01-23T16:54:18.484" v="285" actId="2696"/>
        <pc:sldMkLst>
          <pc:docMk/>
          <pc:sldMk cId="4085497759" sldId="298"/>
        </pc:sldMkLst>
      </pc:sldChg>
      <pc:sldChg chg="del">
        <pc:chgData name="Donna  Mcginnis" userId="8328cf0e-ce39-4b6f-810d-95391cb6e7f3" providerId="ADAL" clId="{75B324AD-92B5-4B4D-9955-C6647506B100}" dt="2023-01-23T16:54:22.670" v="286" actId="2696"/>
        <pc:sldMkLst>
          <pc:docMk/>
          <pc:sldMk cId="37511178" sldId="299"/>
        </pc:sldMkLst>
      </pc:sldChg>
      <pc:sldChg chg="del">
        <pc:chgData name="Donna  Mcginnis" userId="8328cf0e-ce39-4b6f-810d-95391cb6e7f3" providerId="ADAL" clId="{75B324AD-92B5-4B4D-9955-C6647506B100}" dt="2023-01-23T16:54:26.226" v="287" actId="2696"/>
        <pc:sldMkLst>
          <pc:docMk/>
          <pc:sldMk cId="1959089929" sldId="30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3176" tIns="46588" rIns="93176" bIns="46588" rtlCol="0"/>
          <a:lstStyle>
            <a:lvl1pPr algn="r">
              <a:defRPr sz="1200"/>
            </a:lvl1pPr>
          </a:lstStyle>
          <a:p>
            <a:fld id="{F798C3AF-6F55-435F-A7DE-A96506BA4891}" type="datetimeFigureOut">
              <a:rPr lang="en-US" smtClean="0"/>
              <a:t>2/24/2023</a:t>
            </a:fld>
            <a:endParaRPr lang="en-US" dirty="0"/>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1" y="4473893"/>
            <a:ext cx="5608320" cy="3660458"/>
          </a:xfrm>
          <a:prstGeom prst="rect">
            <a:avLst/>
          </a:prstGeom>
        </p:spPr>
        <p:txBody>
          <a:bodyPr vert="horz" lIns="93176" tIns="46588" rIns="93176" bIns="4658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3176" tIns="46588" rIns="93176"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8"/>
            <a:ext cx="3037840" cy="466434"/>
          </a:xfrm>
          <a:prstGeom prst="rect">
            <a:avLst/>
          </a:prstGeom>
        </p:spPr>
        <p:txBody>
          <a:bodyPr vert="horz" lIns="93176" tIns="46588" rIns="93176" bIns="46588" rtlCol="0" anchor="b"/>
          <a:lstStyle>
            <a:lvl1pPr algn="r">
              <a:defRPr sz="1200"/>
            </a:lvl1pPr>
          </a:lstStyle>
          <a:p>
            <a:fld id="{32FC8AA6-0157-41F7-B4BF-81D0A591D6E9}" type="slidenum">
              <a:rPr lang="en-US" smtClean="0"/>
              <a:t>‹#›</a:t>
            </a:fld>
            <a:endParaRPr lang="en-US" dirty="0"/>
          </a:p>
        </p:txBody>
      </p:sp>
    </p:spTree>
    <p:extLst>
      <p:ext uri="{BB962C8B-B14F-4D97-AF65-F5344CB8AC3E}">
        <p14:creationId xmlns:p14="http://schemas.microsoft.com/office/powerpoint/2010/main" val="95560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D81173-AC36-49EB-B073-59F88D3E437B}" type="datetime1">
              <a:rPr lang="en-US" smtClean="0"/>
              <a:t>2/24/2023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86A9B54-40AF-4085-A0B6-77C299D1CD19}" type="datetime1">
              <a:rPr lang="en-US" smtClean="0"/>
              <a:t>2/24/2023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9483D2D-C48A-4B8E-8559-590842F268C6}" type="datetime1">
              <a:rPr lang="en-US" smtClean="0"/>
              <a:t>2/24/2023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5ED30069-D14D-4523-B0C8-70A9852278D3}" type="datetime1">
              <a:rPr lang="en-US" smtClean="0"/>
              <a:t>2/24/2023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FF3368C-1519-47FF-90EB-B4983F5E47A4}" type="datetime1">
              <a:rPr lang="en-US" smtClean="0"/>
              <a:t>2/24/2023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9FE7C83-0B90-4091-ABA6-7B54A072F9EA}" type="datetime1">
              <a:rPr lang="en-US" smtClean="0"/>
              <a:t>2/24/2023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C9695A-6F09-4721-BCFE-1C8546BAD713}" type="datetime1">
              <a:rPr lang="en-US" smtClean="0"/>
              <a:t>2/24/2023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4E67C5-4ED4-4137-9994-A31356A3B297}" type="datetime1">
              <a:rPr lang="en-US" smtClean="0"/>
              <a:t>2/24/2023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A9375E-59F0-4CFA-83D1-852A1C136790}" type="datetime1">
              <a:rPr lang="en-US" smtClean="0"/>
              <a:t>2/24/2023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3AADEB5-E281-48A3-959F-1C85715B3838}" type="datetime1">
              <a:rPr lang="en-US" smtClean="0"/>
              <a:t>2/24/2023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EBABD3-C5D2-4FEC-BCAD-26E4334287CD}" type="datetime1">
              <a:rPr lang="en-US" smtClean="0"/>
              <a:t>2/24/2023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FE8DB5-F46A-4F0D-8135-7449C8BE35F2}" type="datetime1">
              <a:rPr lang="en-US" smtClean="0"/>
              <a:t>2/24/2023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9D2C06-E192-4A83-8AE2-D66E0F8FEC7E}" type="datetime1">
              <a:rPr lang="en-US" smtClean="0"/>
              <a:t>2/24/2023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0E5DE-850E-4849-8995-E135C5A94315}" type="datetime1">
              <a:rPr lang="en-US" smtClean="0"/>
              <a:t>2/24/2023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BF7FBD1-2A40-4B76-94F4-05BBBE00C2A8}" type="datetime1">
              <a:rPr lang="en-US" smtClean="0"/>
              <a:t>2/24/2023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95D9464-8695-4B5D-A69B-5E9CAAD757FB}" type="datetime1">
              <a:rPr lang="en-US" smtClean="0"/>
              <a:t>2/24/2023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B3E471C-499A-469D-99DB-5CC7C9283818}" type="datetime1">
              <a:rPr lang="en-US" smtClean="0"/>
              <a:t>2/24/2023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3798" y="1958010"/>
            <a:ext cx="8915399" cy="490992"/>
          </a:xfrm>
        </p:spPr>
        <p:txBody>
          <a:bodyPr>
            <a:normAutofit fontScale="90000"/>
          </a:bodyPr>
          <a:lstStyle/>
          <a:p>
            <a:r>
              <a:rPr lang="en-US" sz="3600" dirty="0"/>
              <a:t>Transitional Internal Audit of the</a:t>
            </a:r>
            <a:br>
              <a:rPr lang="en-US" sz="3600" dirty="0"/>
            </a:br>
            <a:r>
              <a:rPr lang="en-US" sz="3600" dirty="0"/>
              <a:t>Public Works Department </a:t>
            </a:r>
          </a:p>
        </p:txBody>
      </p:sp>
      <p:sp>
        <p:nvSpPr>
          <p:cNvPr id="3" name="Content Placeholder 2"/>
          <p:cNvSpPr>
            <a:spLocks noGrp="1"/>
          </p:cNvSpPr>
          <p:nvPr>
            <p:ph type="subTitle" idx="1"/>
          </p:nvPr>
        </p:nvSpPr>
        <p:spPr>
          <a:xfrm>
            <a:off x="2493798" y="2751150"/>
            <a:ext cx="8915399" cy="1137037"/>
          </a:xfrm>
        </p:spPr>
        <p:txBody>
          <a:bodyPr>
            <a:normAutofit fontScale="92500"/>
          </a:bodyPr>
          <a:lstStyle/>
          <a:p>
            <a:r>
              <a:rPr lang="en-US" b="1" dirty="0"/>
              <a:t>Presented by: Donna L. McGinnis, CPA, CFE-  Internal Auditor/Compliance Officer</a:t>
            </a:r>
          </a:p>
          <a:p>
            <a:r>
              <a:rPr lang="en-US" b="1" dirty="0"/>
              <a:t>			   </a:t>
            </a:r>
          </a:p>
          <a:p>
            <a:r>
              <a:rPr lang="en-US" b="1" dirty="0"/>
              <a:t>                          </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57549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C2CB3-B749-436D-8FAA-C45F9A9BA3AA}"/>
              </a:ext>
            </a:extLst>
          </p:cNvPr>
          <p:cNvSpPr>
            <a:spLocks noGrp="1"/>
          </p:cNvSpPr>
          <p:nvPr>
            <p:ph type="title"/>
          </p:nvPr>
        </p:nvSpPr>
        <p:spPr/>
        <p:txBody>
          <a:bodyPr/>
          <a:lstStyle/>
          <a:p>
            <a:r>
              <a:rPr lang="en-US" dirty="0"/>
              <a:t>Audit Findings</a:t>
            </a:r>
          </a:p>
        </p:txBody>
      </p:sp>
      <p:sp>
        <p:nvSpPr>
          <p:cNvPr id="3" name="Content Placeholder 2">
            <a:extLst>
              <a:ext uri="{FF2B5EF4-FFF2-40B4-BE49-F238E27FC236}">
                <a16:creationId xmlns:a16="http://schemas.microsoft.com/office/drawing/2014/main" id="{BC42D639-2F84-4226-B2F7-A7CD97998E34}"/>
              </a:ext>
            </a:extLst>
          </p:cNvPr>
          <p:cNvSpPr>
            <a:spLocks noGrp="1"/>
          </p:cNvSpPr>
          <p:nvPr>
            <p:ph idx="1"/>
          </p:nvPr>
        </p:nvSpPr>
        <p:spPr/>
        <p:txBody>
          <a:bodyPr>
            <a:normAutofit/>
          </a:bodyPr>
          <a:lstStyle/>
          <a:p>
            <a:r>
              <a:rPr lang="en-US" dirty="0"/>
              <a:t>Payroll administration was confirmed to be functioning very well.</a:t>
            </a:r>
          </a:p>
          <a:p>
            <a:endParaRPr lang="en-US" dirty="0"/>
          </a:p>
          <a:p>
            <a:r>
              <a:rPr lang="en-US" dirty="0"/>
              <a:t>In a 3-year review of budgetary performance, there had previously been budget overruns in the maintenance of capital equipment. It was noted that once Fleet Maintenance was more fully staffed, costs were then contained with repairs handled by our Fleet team, rather than relying on Outside Vendors. Fixed asset records were also well maintained.</a:t>
            </a:r>
          </a:p>
          <a:p>
            <a:r>
              <a:rPr lang="en-US" dirty="0"/>
              <a:t>Within Integrated Waste, it was determined that the currently monthly rate of $18 does not cover the cost of the provision of this service. Studies over the last few years have identified costs as high as $24-25 monthly. </a:t>
            </a:r>
          </a:p>
          <a:p>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DD929080-B247-42DF-BCCB-A86049B2556B}"/>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3896273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CE1EF-8BFA-4544-9ADE-2E088EDEDEF3}"/>
              </a:ext>
            </a:extLst>
          </p:cNvPr>
          <p:cNvSpPr>
            <a:spLocks noGrp="1"/>
          </p:cNvSpPr>
          <p:nvPr>
            <p:ph type="title"/>
          </p:nvPr>
        </p:nvSpPr>
        <p:spPr/>
        <p:txBody>
          <a:bodyPr/>
          <a:lstStyle/>
          <a:p>
            <a:r>
              <a:rPr lang="en-US" dirty="0"/>
              <a:t>Audit Findings (Continued)</a:t>
            </a:r>
          </a:p>
        </p:txBody>
      </p:sp>
      <p:sp>
        <p:nvSpPr>
          <p:cNvPr id="3" name="Content Placeholder 2">
            <a:extLst>
              <a:ext uri="{FF2B5EF4-FFF2-40B4-BE49-F238E27FC236}">
                <a16:creationId xmlns:a16="http://schemas.microsoft.com/office/drawing/2014/main" id="{679ED53A-4D80-4170-87E3-1B9F8A08FAAC}"/>
              </a:ext>
            </a:extLst>
          </p:cNvPr>
          <p:cNvSpPr>
            <a:spLocks noGrp="1"/>
          </p:cNvSpPr>
          <p:nvPr>
            <p:ph idx="1"/>
          </p:nvPr>
        </p:nvSpPr>
        <p:spPr/>
        <p:txBody>
          <a:bodyPr/>
          <a:lstStyle/>
          <a:p>
            <a:r>
              <a:rPr lang="en-US" dirty="0"/>
              <a:t>Rates are not yet  established for supplemental bins or carts requested by service addresses, or for requested handicapped services.</a:t>
            </a:r>
          </a:p>
          <a:p>
            <a:endParaRPr lang="en-US" dirty="0"/>
          </a:p>
          <a:p>
            <a:r>
              <a:rPr lang="en-US" dirty="0"/>
              <a:t>Upon review of the cost of the </a:t>
            </a:r>
            <a:r>
              <a:rPr lang="en-US" dirty="0" err="1"/>
              <a:t>Amwaste</a:t>
            </a:r>
            <a:r>
              <a:rPr lang="en-US" dirty="0"/>
              <a:t> contract, steps to bring the collection activity in-house have merit. The initial contract funding came from Landfill Reserve funds and will need to be replenished. </a:t>
            </a:r>
          </a:p>
          <a:p>
            <a:endParaRPr lang="en-US" dirty="0"/>
          </a:p>
          <a:p>
            <a:r>
              <a:rPr lang="en-US" dirty="0"/>
              <a:t>Due to the deteriorating availability of skilled prisoner or probationer labor, our liability has increased and related legal claims are on the rise. </a:t>
            </a:r>
          </a:p>
          <a:p>
            <a:pPr marL="0" indent="0">
              <a:buNone/>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828C077F-506C-46F9-8870-77CA3F2E8731}"/>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129821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F5C1D-5395-4C32-958B-D7827B0DB3E0}"/>
              </a:ext>
            </a:extLst>
          </p:cNvPr>
          <p:cNvSpPr>
            <a:spLocks noGrp="1"/>
          </p:cNvSpPr>
          <p:nvPr>
            <p:ph type="title"/>
          </p:nvPr>
        </p:nvSpPr>
        <p:spPr/>
        <p:txBody>
          <a:bodyPr/>
          <a:lstStyle/>
          <a:p>
            <a:r>
              <a:rPr lang="en-US" dirty="0"/>
              <a:t>Audit Findings (Continued)</a:t>
            </a:r>
            <a:br>
              <a:rPr lang="en-US" dirty="0"/>
            </a:br>
            <a:endParaRPr lang="en-US" dirty="0"/>
          </a:p>
        </p:txBody>
      </p:sp>
      <p:sp>
        <p:nvSpPr>
          <p:cNvPr id="3" name="Content Placeholder 2">
            <a:extLst>
              <a:ext uri="{FF2B5EF4-FFF2-40B4-BE49-F238E27FC236}">
                <a16:creationId xmlns:a16="http://schemas.microsoft.com/office/drawing/2014/main" id="{1EE4BAC5-EBA2-4738-877E-5BC6FBCC5496}"/>
              </a:ext>
            </a:extLst>
          </p:cNvPr>
          <p:cNvSpPr>
            <a:spLocks noGrp="1"/>
          </p:cNvSpPr>
          <p:nvPr>
            <p:ph idx="1"/>
          </p:nvPr>
        </p:nvSpPr>
        <p:spPr/>
        <p:txBody>
          <a:bodyPr>
            <a:normAutofit/>
          </a:bodyPr>
          <a:lstStyle/>
          <a:p>
            <a:r>
              <a:rPr lang="en-US" dirty="0"/>
              <a:t>As a result of a strict adherence to the 4-year degree requirement for division leadership positions, there are several long-term vacancies at the helm of several skilled trade divisions. </a:t>
            </a:r>
          </a:p>
          <a:p>
            <a:endParaRPr lang="en-US" dirty="0"/>
          </a:p>
          <a:p>
            <a:r>
              <a:rPr lang="en-US" dirty="0"/>
              <a:t>Aged capital equipment remains in service will beyond expected useful lives, with employees persevering, keeping assets in service. </a:t>
            </a:r>
          </a:p>
          <a:p>
            <a:endParaRPr lang="en-US" dirty="0"/>
          </a:p>
          <a:p>
            <a:r>
              <a:rPr lang="en-US" dirty="0"/>
              <a:t>We are running out of available cemetery plots for indigent residents who may need them. </a:t>
            </a:r>
          </a:p>
        </p:txBody>
      </p:sp>
      <p:sp>
        <p:nvSpPr>
          <p:cNvPr id="4" name="Slide Number Placeholder 3">
            <a:extLst>
              <a:ext uri="{FF2B5EF4-FFF2-40B4-BE49-F238E27FC236}">
                <a16:creationId xmlns:a16="http://schemas.microsoft.com/office/drawing/2014/main" id="{29E1721E-25E8-4E54-AFF9-C8467F26232F}"/>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2529073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05E82-0A92-4EB8-ADF8-06A40B9DC0A0}"/>
              </a:ext>
            </a:extLst>
          </p:cNvPr>
          <p:cNvSpPr>
            <a:spLocks noGrp="1"/>
          </p:cNvSpPr>
          <p:nvPr>
            <p:ph type="title"/>
          </p:nvPr>
        </p:nvSpPr>
        <p:spPr/>
        <p:txBody>
          <a:bodyPr/>
          <a:lstStyle/>
          <a:p>
            <a:r>
              <a:rPr lang="en-US" dirty="0"/>
              <a:t>Audit Findings (Continued)</a:t>
            </a:r>
          </a:p>
        </p:txBody>
      </p:sp>
      <p:sp>
        <p:nvSpPr>
          <p:cNvPr id="3" name="Content Placeholder 2">
            <a:extLst>
              <a:ext uri="{FF2B5EF4-FFF2-40B4-BE49-F238E27FC236}">
                <a16:creationId xmlns:a16="http://schemas.microsoft.com/office/drawing/2014/main" id="{8E18BCE5-8400-40BA-B41F-CBB8B1C1B921}"/>
              </a:ext>
            </a:extLst>
          </p:cNvPr>
          <p:cNvSpPr>
            <a:spLocks noGrp="1"/>
          </p:cNvSpPr>
          <p:nvPr>
            <p:ph idx="1"/>
          </p:nvPr>
        </p:nvSpPr>
        <p:spPr/>
        <p:txBody>
          <a:bodyPr>
            <a:normAutofit fontScale="85000" lnSpcReduction="10000"/>
          </a:bodyPr>
          <a:lstStyle/>
          <a:p>
            <a:r>
              <a:rPr lang="en-US" dirty="0"/>
              <a:t>As a result of recent staff shortages and departures, Facilities Maintenance is no longer able to provide skilled staff support at the Muscogee County Jail or at the City Service Center. Additionally, when staff has been insufficient, it’s been necessary to more increasingly rely upon outside vendors or contractors, incurring additional expenses.</a:t>
            </a:r>
          </a:p>
          <a:p>
            <a:endParaRPr lang="en-US" dirty="0"/>
          </a:p>
          <a:p>
            <a:r>
              <a:rPr lang="en-US" dirty="0"/>
              <a:t>Driver’s Training/Risk Management doesn’t have a well- developed succession plan, with one FTE serving city-wide. At a minimum, standards require instruction and testing to be conducted by two different qualified individuals. A couple of additional employees have been identified for training in the area though additional budgetary positions do not yet exist. Third-party testing is also an unavailable option at the present time. </a:t>
            </a:r>
          </a:p>
          <a:p>
            <a:endParaRPr lang="en-US" dirty="0"/>
          </a:p>
          <a:p>
            <a:r>
              <a:rPr lang="en-US" dirty="0"/>
              <a:t>The developing Public Works- GIS team was running on budget resources drawn from several other divisions. The work unit is providing unique services not otherwise available from Engineering –GIS or Emergency Management or Homeland Security. </a:t>
            </a:r>
          </a:p>
        </p:txBody>
      </p:sp>
      <p:sp>
        <p:nvSpPr>
          <p:cNvPr id="4" name="Slide Number Placeholder 3">
            <a:extLst>
              <a:ext uri="{FF2B5EF4-FFF2-40B4-BE49-F238E27FC236}">
                <a16:creationId xmlns:a16="http://schemas.microsoft.com/office/drawing/2014/main" id="{67BF41D5-F241-4449-ADB2-C1B0F93C7B5F}"/>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3764035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FE704-D38C-4C10-8412-68B63609F5AB}"/>
              </a:ext>
            </a:extLst>
          </p:cNvPr>
          <p:cNvSpPr>
            <a:spLocks noGrp="1"/>
          </p:cNvSpPr>
          <p:nvPr>
            <p:ph type="title"/>
          </p:nvPr>
        </p:nvSpPr>
        <p:spPr/>
        <p:txBody>
          <a:bodyPr/>
          <a:lstStyle/>
          <a:p>
            <a:r>
              <a:rPr lang="en-US" dirty="0"/>
              <a:t>Audit Recommendations</a:t>
            </a:r>
          </a:p>
        </p:txBody>
      </p:sp>
      <p:sp>
        <p:nvSpPr>
          <p:cNvPr id="3" name="Content Placeholder 2">
            <a:extLst>
              <a:ext uri="{FF2B5EF4-FFF2-40B4-BE49-F238E27FC236}">
                <a16:creationId xmlns:a16="http://schemas.microsoft.com/office/drawing/2014/main" id="{5CAC064C-4F1F-489D-9077-1F17148976A0}"/>
              </a:ext>
            </a:extLst>
          </p:cNvPr>
          <p:cNvSpPr>
            <a:spLocks noGrp="1"/>
          </p:cNvSpPr>
          <p:nvPr>
            <p:ph idx="1"/>
          </p:nvPr>
        </p:nvSpPr>
        <p:spPr/>
        <p:txBody>
          <a:bodyPr/>
          <a:lstStyle/>
          <a:p>
            <a:r>
              <a:rPr lang="en-US" dirty="0"/>
              <a:t>A degree preferred or “and/or” policy would provide important latitude in hiring decisions, resolving long-vacant leadership positions in those Public Works divisions that rely heavily upon skills in the technical trades. </a:t>
            </a:r>
          </a:p>
          <a:p>
            <a:r>
              <a:rPr lang="en-US" dirty="0"/>
              <a:t>The acquisition of Cemetery Management software would be helpful considering the scarcity of available plots on our current properties. </a:t>
            </a:r>
          </a:p>
          <a:p>
            <a:r>
              <a:rPr lang="en-US" dirty="0"/>
              <a:t>In response to scarce cemetery plot options, a cemetery policy revision should address the criteria for indigent services, providing additional policy guidance re: cremation options and mausoleum accommodations.  </a:t>
            </a:r>
          </a:p>
          <a:p>
            <a:endParaRPr lang="en-US" dirty="0"/>
          </a:p>
        </p:txBody>
      </p:sp>
      <p:sp>
        <p:nvSpPr>
          <p:cNvPr id="4" name="Slide Number Placeholder 3">
            <a:extLst>
              <a:ext uri="{FF2B5EF4-FFF2-40B4-BE49-F238E27FC236}">
                <a16:creationId xmlns:a16="http://schemas.microsoft.com/office/drawing/2014/main" id="{E2B683BB-FF7B-49B1-A3F4-7C63E9DCB2BC}"/>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2247594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AA627-E950-4BC0-818F-081CF7DDDCCA}"/>
              </a:ext>
            </a:extLst>
          </p:cNvPr>
          <p:cNvSpPr>
            <a:spLocks noGrp="1"/>
          </p:cNvSpPr>
          <p:nvPr>
            <p:ph type="title"/>
          </p:nvPr>
        </p:nvSpPr>
        <p:spPr/>
        <p:txBody>
          <a:bodyPr/>
          <a:lstStyle/>
          <a:p>
            <a:r>
              <a:rPr lang="en-US" dirty="0"/>
              <a:t>Audit Recommendations (Continued)</a:t>
            </a:r>
          </a:p>
        </p:txBody>
      </p:sp>
      <p:sp>
        <p:nvSpPr>
          <p:cNvPr id="3" name="Content Placeholder 2">
            <a:extLst>
              <a:ext uri="{FF2B5EF4-FFF2-40B4-BE49-F238E27FC236}">
                <a16:creationId xmlns:a16="http://schemas.microsoft.com/office/drawing/2014/main" id="{01177E1D-61D7-41B9-8558-DBC7B0FD36DB}"/>
              </a:ext>
            </a:extLst>
          </p:cNvPr>
          <p:cNvSpPr>
            <a:spLocks noGrp="1"/>
          </p:cNvSpPr>
          <p:nvPr>
            <p:ph idx="1"/>
          </p:nvPr>
        </p:nvSpPr>
        <p:spPr/>
        <p:txBody>
          <a:bodyPr>
            <a:normAutofit fontScale="92500" lnSpcReduction="20000"/>
          </a:bodyPr>
          <a:lstStyle/>
          <a:p>
            <a:r>
              <a:rPr lang="en-US" dirty="0"/>
              <a:t>A rate study should be approved, addressing the true cost of Waste Collection services, with a review of the monthly rate, along with a supplemental cost for handicapped services, or a second cart or bin provided at a service address. The action should also involve the development of a process for the ordering of supplemental bins at an address.</a:t>
            </a:r>
          </a:p>
          <a:p>
            <a:endParaRPr lang="en-US" dirty="0"/>
          </a:p>
          <a:p>
            <a:r>
              <a:rPr lang="en-US" dirty="0"/>
              <a:t>A Capital Equipment Replacement Plan should be developed  and funded, as most heavy equipment has a 5-year life, with a supportive request reflected in the FY24 budget submission.  </a:t>
            </a:r>
          </a:p>
          <a:p>
            <a:endParaRPr lang="en-US" dirty="0"/>
          </a:p>
          <a:p>
            <a:r>
              <a:rPr lang="en-US" dirty="0"/>
              <a:t>A 3-person team should be established, via the FY24 budget process, in the Driver’s Training/Risk Management Office. While there has been some in-house development of additional teammates, the work area has an insufficient succession plan at the present time. Along with this action, it would be important to return to the provision of third-party driver’s testing. </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436D6F04-06AC-4939-B762-2FB725E2C381}"/>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526041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BA450-87DC-47AC-91EA-B086FAE6C458}"/>
              </a:ext>
            </a:extLst>
          </p:cNvPr>
          <p:cNvSpPr>
            <a:spLocks noGrp="1"/>
          </p:cNvSpPr>
          <p:nvPr>
            <p:ph type="title"/>
          </p:nvPr>
        </p:nvSpPr>
        <p:spPr/>
        <p:txBody>
          <a:bodyPr/>
          <a:lstStyle/>
          <a:p>
            <a:r>
              <a:rPr lang="en-US" dirty="0"/>
              <a:t>Audit Recommendations (Continued)</a:t>
            </a:r>
          </a:p>
        </p:txBody>
      </p:sp>
      <p:sp>
        <p:nvSpPr>
          <p:cNvPr id="3" name="Content Placeholder 2">
            <a:extLst>
              <a:ext uri="{FF2B5EF4-FFF2-40B4-BE49-F238E27FC236}">
                <a16:creationId xmlns:a16="http://schemas.microsoft.com/office/drawing/2014/main" id="{31DDE555-1CCA-4DF0-963B-DDF801FBB8A0}"/>
              </a:ext>
            </a:extLst>
          </p:cNvPr>
          <p:cNvSpPr>
            <a:spLocks noGrp="1"/>
          </p:cNvSpPr>
          <p:nvPr>
            <p:ph idx="1"/>
          </p:nvPr>
        </p:nvSpPr>
        <p:spPr/>
        <p:txBody>
          <a:bodyPr>
            <a:normAutofit fontScale="92500"/>
          </a:bodyPr>
          <a:lstStyle/>
          <a:p>
            <a:r>
              <a:rPr lang="en-US" dirty="0"/>
              <a:t>Challenging employee retention issues can be additionally addressed by reviewing and addressing the pay grade disparities between necessary CDL employees and our experienced skilled technical trade personnel. </a:t>
            </a:r>
          </a:p>
          <a:p>
            <a:r>
              <a:rPr lang="en-US" dirty="0"/>
              <a:t>The Public Works- GIS Team would benefit from the establishment of their own budgetary division in future budgets, as their current funding is coming from funding pulled from several other Public Works operating divisions. This small team would benefit from additional specialized training, as well as upgraded software. </a:t>
            </a:r>
          </a:p>
          <a:p>
            <a:r>
              <a:rPr lang="en-US" dirty="0"/>
              <a:t>As the quality and availability of prison labor has diminished since the early days of the COVID pandemic, the additional liability and related legal action is on the rise. In response to this concern, it is recommended that we staff our own CCG Waste Collection Team, which would allow us to more effectively implement automated services without relying on the </a:t>
            </a:r>
            <a:r>
              <a:rPr lang="en-US" dirty="0" err="1"/>
              <a:t>Amwaste</a:t>
            </a:r>
            <a:r>
              <a:rPr lang="en-US" dirty="0"/>
              <a:t> contract.</a:t>
            </a:r>
          </a:p>
        </p:txBody>
      </p:sp>
      <p:sp>
        <p:nvSpPr>
          <p:cNvPr id="4" name="Slide Number Placeholder 3">
            <a:extLst>
              <a:ext uri="{FF2B5EF4-FFF2-40B4-BE49-F238E27FC236}">
                <a16:creationId xmlns:a16="http://schemas.microsoft.com/office/drawing/2014/main" id="{E0ECD705-8147-40A8-9C5E-BEEA12F8B1F4}"/>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67999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DF144-0BFB-4938-BC97-48577E624E14}"/>
              </a:ext>
            </a:extLst>
          </p:cNvPr>
          <p:cNvSpPr>
            <a:spLocks noGrp="1"/>
          </p:cNvSpPr>
          <p:nvPr>
            <p:ph type="title"/>
          </p:nvPr>
        </p:nvSpPr>
        <p:spPr/>
        <p:txBody>
          <a:bodyPr/>
          <a:lstStyle/>
          <a:p>
            <a:r>
              <a:rPr lang="en-US" dirty="0"/>
              <a:t>Auditee Response</a:t>
            </a:r>
          </a:p>
        </p:txBody>
      </p:sp>
      <p:sp>
        <p:nvSpPr>
          <p:cNvPr id="3" name="Content Placeholder 2">
            <a:extLst>
              <a:ext uri="{FF2B5EF4-FFF2-40B4-BE49-F238E27FC236}">
                <a16:creationId xmlns:a16="http://schemas.microsoft.com/office/drawing/2014/main" id="{08303730-2278-469C-B32A-77F10F1E2B08}"/>
              </a:ext>
            </a:extLst>
          </p:cNvPr>
          <p:cNvSpPr>
            <a:spLocks noGrp="1"/>
          </p:cNvSpPr>
          <p:nvPr>
            <p:ph idx="1"/>
          </p:nvPr>
        </p:nvSpPr>
        <p:spPr/>
        <p:txBody>
          <a:bodyPr/>
          <a:lstStyle/>
          <a:p>
            <a:r>
              <a:rPr lang="en-US" dirty="0"/>
              <a:t>Drale Short, Public Works Director  has responded, with additional supplemental notes re: the audit findings and recommendations and thanked the auditor for her thorough efforts to assist Public Works divisions, identifying recommendations that will assist the Public Works team.</a:t>
            </a:r>
          </a:p>
        </p:txBody>
      </p:sp>
      <p:sp>
        <p:nvSpPr>
          <p:cNvPr id="4" name="Slide Number Placeholder 3">
            <a:extLst>
              <a:ext uri="{FF2B5EF4-FFF2-40B4-BE49-F238E27FC236}">
                <a16:creationId xmlns:a16="http://schemas.microsoft.com/office/drawing/2014/main" id="{4EF858B6-CB86-4916-A073-E575677DECD6}"/>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108171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17D28-C74E-425A-A89F-50D2A7956A39}"/>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5A9E5B66-3013-4AE4-8C62-F7392EB4BDB2}"/>
              </a:ext>
            </a:extLst>
          </p:cNvPr>
          <p:cNvSpPr>
            <a:spLocks noGrp="1"/>
          </p:cNvSpPr>
          <p:nvPr>
            <p:ph idx="1"/>
          </p:nvPr>
        </p:nvSpPr>
        <p:spPr/>
        <p:txBody>
          <a:bodyPr/>
          <a:lstStyle/>
          <a:p>
            <a:r>
              <a:rPr lang="en-US" dirty="0"/>
              <a:t>Are there any questions from City Council or Executive Management regarding this report?</a:t>
            </a:r>
          </a:p>
        </p:txBody>
      </p:sp>
      <p:sp>
        <p:nvSpPr>
          <p:cNvPr id="4" name="Slide Number Placeholder 3">
            <a:extLst>
              <a:ext uri="{FF2B5EF4-FFF2-40B4-BE49-F238E27FC236}">
                <a16:creationId xmlns:a16="http://schemas.microsoft.com/office/drawing/2014/main" id="{8B5DE237-2B9D-4D66-98B1-27BED19C97CB}"/>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772959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1DF1E-999E-45EE-8799-1819F3B66D1B}"/>
              </a:ext>
            </a:extLst>
          </p:cNvPr>
          <p:cNvSpPr>
            <a:spLocks noGrp="1"/>
          </p:cNvSpPr>
          <p:nvPr>
            <p:ph type="title"/>
          </p:nvPr>
        </p:nvSpPr>
        <p:spPr/>
        <p:txBody>
          <a:bodyPr/>
          <a:lstStyle/>
          <a:p>
            <a:r>
              <a:rPr lang="en-US" dirty="0"/>
              <a:t>Audit Authorization</a:t>
            </a:r>
          </a:p>
        </p:txBody>
      </p:sp>
      <p:sp>
        <p:nvSpPr>
          <p:cNvPr id="3" name="Content Placeholder 2">
            <a:extLst>
              <a:ext uri="{FF2B5EF4-FFF2-40B4-BE49-F238E27FC236}">
                <a16:creationId xmlns:a16="http://schemas.microsoft.com/office/drawing/2014/main" id="{EDE8492F-C884-4CB1-9D7B-1EE691DB3BDD}"/>
              </a:ext>
            </a:extLst>
          </p:cNvPr>
          <p:cNvSpPr>
            <a:spLocks noGrp="1"/>
          </p:cNvSpPr>
          <p:nvPr>
            <p:ph idx="1"/>
          </p:nvPr>
        </p:nvSpPr>
        <p:spPr/>
        <p:txBody>
          <a:bodyPr/>
          <a:lstStyle/>
          <a:p>
            <a:r>
              <a:rPr lang="en-US" dirty="0"/>
              <a:t>The audit was authorized by City Council on February 8, 2022.</a:t>
            </a:r>
          </a:p>
        </p:txBody>
      </p:sp>
      <p:sp>
        <p:nvSpPr>
          <p:cNvPr id="4" name="Slide Number Placeholder 3">
            <a:extLst>
              <a:ext uri="{FF2B5EF4-FFF2-40B4-BE49-F238E27FC236}">
                <a16:creationId xmlns:a16="http://schemas.microsoft.com/office/drawing/2014/main" id="{62FC9208-0B28-416D-A323-729DFBF765E7}"/>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656462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FF35D-9887-4595-9FE1-1EE183008AD4}"/>
              </a:ext>
            </a:extLst>
          </p:cNvPr>
          <p:cNvSpPr>
            <a:spLocks noGrp="1"/>
          </p:cNvSpPr>
          <p:nvPr>
            <p:ph type="title"/>
          </p:nvPr>
        </p:nvSpPr>
        <p:spPr/>
        <p:txBody>
          <a:bodyPr/>
          <a:lstStyle/>
          <a:p>
            <a:r>
              <a:rPr lang="en-US" dirty="0"/>
              <a:t>Audit Process</a:t>
            </a:r>
          </a:p>
        </p:txBody>
      </p:sp>
      <p:sp>
        <p:nvSpPr>
          <p:cNvPr id="3" name="Content Placeholder 2">
            <a:extLst>
              <a:ext uri="{FF2B5EF4-FFF2-40B4-BE49-F238E27FC236}">
                <a16:creationId xmlns:a16="http://schemas.microsoft.com/office/drawing/2014/main" id="{35279121-BD81-4CCE-B704-64CD1FC41967}"/>
              </a:ext>
            </a:extLst>
          </p:cNvPr>
          <p:cNvSpPr>
            <a:spLocks noGrp="1"/>
          </p:cNvSpPr>
          <p:nvPr>
            <p:ph idx="1"/>
          </p:nvPr>
        </p:nvSpPr>
        <p:spPr/>
        <p:txBody>
          <a:bodyPr/>
          <a:lstStyle/>
          <a:p>
            <a:r>
              <a:rPr lang="en-US" dirty="0"/>
              <a:t>Authorization of Audit</a:t>
            </a:r>
          </a:p>
          <a:p>
            <a:pPr marL="0" indent="0">
              <a:buNone/>
            </a:pPr>
            <a:endParaRPr lang="en-US" dirty="0"/>
          </a:p>
          <a:p>
            <a:r>
              <a:rPr lang="en-US" dirty="0"/>
              <a:t>Development of Audit Program</a:t>
            </a:r>
          </a:p>
          <a:p>
            <a:pPr marL="0" indent="0">
              <a:buNone/>
            </a:pPr>
            <a:endParaRPr lang="en-US" dirty="0"/>
          </a:p>
          <a:p>
            <a:r>
              <a:rPr lang="en-US" dirty="0"/>
              <a:t>Entrance Conference With Auditee </a:t>
            </a:r>
          </a:p>
          <a:p>
            <a:pPr marL="0" indent="0">
              <a:buNone/>
            </a:pPr>
            <a:endParaRPr lang="en-US" dirty="0"/>
          </a:p>
          <a:p>
            <a:r>
              <a:rPr lang="en-US" dirty="0"/>
              <a:t>Conduct of Fieldwork</a:t>
            </a:r>
          </a:p>
        </p:txBody>
      </p:sp>
      <p:sp>
        <p:nvSpPr>
          <p:cNvPr id="4" name="Slide Number Placeholder 3">
            <a:extLst>
              <a:ext uri="{FF2B5EF4-FFF2-40B4-BE49-F238E27FC236}">
                <a16:creationId xmlns:a16="http://schemas.microsoft.com/office/drawing/2014/main" id="{CEFBDEED-8E04-439E-A785-56B8CED1AF9A}"/>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230295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9E9D1-6E8B-4799-8449-8BF8E99DA49A}"/>
              </a:ext>
            </a:extLst>
          </p:cNvPr>
          <p:cNvSpPr>
            <a:spLocks noGrp="1"/>
          </p:cNvSpPr>
          <p:nvPr>
            <p:ph type="title"/>
          </p:nvPr>
        </p:nvSpPr>
        <p:spPr/>
        <p:txBody>
          <a:bodyPr/>
          <a:lstStyle/>
          <a:p>
            <a:r>
              <a:rPr lang="en-US" dirty="0"/>
              <a:t>Audit Process (Continued)</a:t>
            </a:r>
          </a:p>
        </p:txBody>
      </p:sp>
      <p:sp>
        <p:nvSpPr>
          <p:cNvPr id="3" name="Content Placeholder 2">
            <a:extLst>
              <a:ext uri="{FF2B5EF4-FFF2-40B4-BE49-F238E27FC236}">
                <a16:creationId xmlns:a16="http://schemas.microsoft.com/office/drawing/2014/main" id="{A384A8CA-0098-4611-A9BE-E02E47945DE3}"/>
              </a:ext>
            </a:extLst>
          </p:cNvPr>
          <p:cNvSpPr>
            <a:spLocks noGrp="1"/>
          </p:cNvSpPr>
          <p:nvPr>
            <p:ph idx="1"/>
          </p:nvPr>
        </p:nvSpPr>
        <p:spPr/>
        <p:txBody>
          <a:bodyPr/>
          <a:lstStyle/>
          <a:p>
            <a:r>
              <a:rPr lang="en-US" dirty="0"/>
              <a:t>Preparation of Draft Audit Report</a:t>
            </a:r>
          </a:p>
          <a:p>
            <a:endParaRPr lang="en-US" dirty="0"/>
          </a:p>
          <a:p>
            <a:r>
              <a:rPr lang="en-US" dirty="0"/>
              <a:t>Exit Conference with Auditee</a:t>
            </a:r>
          </a:p>
          <a:p>
            <a:endParaRPr lang="en-US" dirty="0"/>
          </a:p>
          <a:p>
            <a:r>
              <a:rPr lang="en-US" dirty="0"/>
              <a:t>Auditee Response</a:t>
            </a:r>
          </a:p>
          <a:p>
            <a:endParaRPr lang="en-US" dirty="0"/>
          </a:p>
          <a:p>
            <a:r>
              <a:rPr lang="en-US" dirty="0"/>
              <a:t>Preparation of Final Audit Report</a:t>
            </a:r>
          </a:p>
          <a:p>
            <a:endParaRPr lang="en-US" dirty="0"/>
          </a:p>
          <a:p>
            <a:r>
              <a:rPr lang="en-US" dirty="0"/>
              <a:t>Presentation to City Council</a:t>
            </a:r>
          </a:p>
        </p:txBody>
      </p:sp>
      <p:sp>
        <p:nvSpPr>
          <p:cNvPr id="4" name="Slide Number Placeholder 3">
            <a:extLst>
              <a:ext uri="{FF2B5EF4-FFF2-40B4-BE49-F238E27FC236}">
                <a16:creationId xmlns:a16="http://schemas.microsoft.com/office/drawing/2014/main" id="{E27EF74F-B77B-42F0-BCF2-BFA7D65EC5BC}"/>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578642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A8787-702A-4B31-B476-5D2D750C4466}"/>
              </a:ext>
            </a:extLst>
          </p:cNvPr>
          <p:cNvSpPr>
            <a:spLocks noGrp="1"/>
          </p:cNvSpPr>
          <p:nvPr>
            <p:ph type="title"/>
          </p:nvPr>
        </p:nvSpPr>
        <p:spPr/>
        <p:txBody>
          <a:bodyPr/>
          <a:lstStyle/>
          <a:p>
            <a:r>
              <a:rPr lang="en-US" dirty="0"/>
              <a:t>Audit Scope</a:t>
            </a:r>
          </a:p>
        </p:txBody>
      </p:sp>
      <p:sp>
        <p:nvSpPr>
          <p:cNvPr id="3" name="Content Placeholder 2">
            <a:extLst>
              <a:ext uri="{FF2B5EF4-FFF2-40B4-BE49-F238E27FC236}">
                <a16:creationId xmlns:a16="http://schemas.microsoft.com/office/drawing/2014/main" id="{3BA32B30-C06B-414D-AAA5-1524701365EA}"/>
              </a:ext>
            </a:extLst>
          </p:cNvPr>
          <p:cNvSpPr>
            <a:spLocks noGrp="1"/>
          </p:cNvSpPr>
          <p:nvPr>
            <p:ph idx="1"/>
          </p:nvPr>
        </p:nvSpPr>
        <p:spPr/>
        <p:txBody>
          <a:bodyPr>
            <a:normAutofit/>
          </a:bodyPr>
          <a:lstStyle/>
          <a:p>
            <a:r>
              <a:rPr lang="en-US" dirty="0"/>
              <a:t>Organizational Structure  of the Public Works Department</a:t>
            </a:r>
          </a:p>
          <a:p>
            <a:endParaRPr lang="en-US" dirty="0"/>
          </a:p>
          <a:p>
            <a:r>
              <a:rPr lang="en-US" dirty="0"/>
              <a:t>Operations</a:t>
            </a:r>
          </a:p>
          <a:p>
            <a:endParaRPr lang="en-US" dirty="0"/>
          </a:p>
          <a:p>
            <a:r>
              <a:rPr lang="en-US" dirty="0"/>
              <a:t>Inventory and Assessment of Vehicles, Capital Equipment, &amp; Facilities</a:t>
            </a:r>
          </a:p>
          <a:p>
            <a:endParaRPr lang="en-US" dirty="0"/>
          </a:p>
          <a:p>
            <a:r>
              <a:rPr lang="en-US" dirty="0"/>
              <a:t>Financial Position </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285F3F8F-A4DA-4563-8BDA-ED6DD8912706}"/>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2689204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4DC37-FAE6-488E-9FDC-E6A771D56F27}"/>
              </a:ext>
            </a:extLst>
          </p:cNvPr>
          <p:cNvSpPr>
            <a:spLocks noGrp="1"/>
          </p:cNvSpPr>
          <p:nvPr>
            <p:ph type="title"/>
          </p:nvPr>
        </p:nvSpPr>
        <p:spPr/>
        <p:txBody>
          <a:bodyPr/>
          <a:lstStyle/>
          <a:p>
            <a:r>
              <a:rPr lang="en-US" dirty="0"/>
              <a:t>Audit Scope (Continued)</a:t>
            </a:r>
          </a:p>
        </p:txBody>
      </p:sp>
      <p:sp>
        <p:nvSpPr>
          <p:cNvPr id="3" name="Content Placeholder 2">
            <a:extLst>
              <a:ext uri="{FF2B5EF4-FFF2-40B4-BE49-F238E27FC236}">
                <a16:creationId xmlns:a16="http://schemas.microsoft.com/office/drawing/2014/main" id="{F5141834-C67D-4823-89C0-9DAF30C38A22}"/>
              </a:ext>
            </a:extLst>
          </p:cNvPr>
          <p:cNvSpPr>
            <a:spLocks noGrp="1"/>
          </p:cNvSpPr>
          <p:nvPr>
            <p:ph idx="1"/>
          </p:nvPr>
        </p:nvSpPr>
        <p:spPr/>
        <p:txBody>
          <a:bodyPr/>
          <a:lstStyle/>
          <a:p>
            <a:r>
              <a:rPr lang="en-US" dirty="0"/>
              <a:t>Employee Verification &amp; Position Description Review</a:t>
            </a:r>
          </a:p>
          <a:p>
            <a:endParaRPr lang="en-US" dirty="0"/>
          </a:p>
          <a:p>
            <a:r>
              <a:rPr lang="en-US" dirty="0"/>
              <a:t>Administrative and Financial Operations</a:t>
            </a:r>
          </a:p>
          <a:p>
            <a:endParaRPr lang="en-US" dirty="0"/>
          </a:p>
          <a:p>
            <a:r>
              <a:rPr lang="en-US" dirty="0"/>
              <a:t>Business Continuity Plan &amp; Employee Succession Plan</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A81060D5-7B24-4F4C-8BCF-D6CD98A97C87}"/>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496892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67E4C-4F42-4DAE-B37F-EDD80C4F7248}"/>
              </a:ext>
            </a:extLst>
          </p:cNvPr>
          <p:cNvSpPr>
            <a:spLocks noGrp="1"/>
          </p:cNvSpPr>
          <p:nvPr>
            <p:ph type="title"/>
          </p:nvPr>
        </p:nvSpPr>
        <p:spPr/>
        <p:txBody>
          <a:bodyPr/>
          <a:lstStyle/>
          <a:p>
            <a:r>
              <a:rPr lang="en-US" dirty="0"/>
              <a:t>Audit Activity and Observations</a:t>
            </a:r>
          </a:p>
        </p:txBody>
      </p:sp>
      <p:sp>
        <p:nvSpPr>
          <p:cNvPr id="3" name="Content Placeholder 2">
            <a:extLst>
              <a:ext uri="{FF2B5EF4-FFF2-40B4-BE49-F238E27FC236}">
                <a16:creationId xmlns:a16="http://schemas.microsoft.com/office/drawing/2014/main" id="{BD38C318-2776-4738-838E-161C55A3F717}"/>
              </a:ext>
            </a:extLst>
          </p:cNvPr>
          <p:cNvSpPr>
            <a:spLocks noGrp="1"/>
          </p:cNvSpPr>
          <p:nvPr>
            <p:ph idx="1"/>
          </p:nvPr>
        </p:nvSpPr>
        <p:spPr>
          <a:xfrm>
            <a:off x="1980051" y="1634836"/>
            <a:ext cx="8300022" cy="3211424"/>
          </a:xfrm>
        </p:spPr>
        <p:txBody>
          <a:bodyPr>
            <a:normAutofit fontScale="77500" lnSpcReduction="20000"/>
          </a:bodyPr>
          <a:lstStyle/>
          <a:p>
            <a:r>
              <a:rPr lang="en-US" dirty="0"/>
              <a:t>Touring of the Recycling Center, cemetery and landfill properties as well as Fleet Maintenance, Rainwater Management, Street Maintenance, Animal Control, Facilities Maintenance , Driver’s Training, Community Service &amp; Administration. </a:t>
            </a:r>
          </a:p>
          <a:p>
            <a:pPr marL="0" indent="0">
              <a:buNone/>
            </a:pPr>
            <a:endParaRPr lang="en-US" dirty="0"/>
          </a:p>
          <a:p>
            <a:r>
              <a:rPr lang="en-US" dirty="0"/>
              <a:t>Met the team from the NAPA Store, which is managed on-site within Fleet Maintenance. </a:t>
            </a:r>
          </a:p>
          <a:p>
            <a:pPr marL="0" indent="0">
              <a:buNone/>
            </a:pPr>
            <a:endParaRPr lang="en-US" dirty="0"/>
          </a:p>
          <a:p>
            <a:r>
              <a:rPr lang="en-US" dirty="0"/>
              <a:t>Have visited the city-wide inventory area and found the area well-maintained and stocked with commonly used products.</a:t>
            </a:r>
          </a:p>
          <a:p>
            <a:pPr marL="0" indent="0">
              <a:buNone/>
            </a:pPr>
            <a:endParaRPr lang="en-US" dirty="0"/>
          </a:p>
          <a:p>
            <a:r>
              <a:rPr lang="en-US" dirty="0"/>
              <a:t>In touring Animal Control, observed that due to staff shortages, hours of operation had been modified, but also noticed that current fostering was alleviating capacity problems, and that financial sponsors had been secured to fund several dog kennels. </a:t>
            </a:r>
          </a:p>
          <a:p>
            <a:endParaRPr lang="en-US" dirty="0"/>
          </a:p>
        </p:txBody>
      </p:sp>
      <p:sp>
        <p:nvSpPr>
          <p:cNvPr id="4" name="Slide Number Placeholder 3">
            <a:extLst>
              <a:ext uri="{FF2B5EF4-FFF2-40B4-BE49-F238E27FC236}">
                <a16:creationId xmlns:a16="http://schemas.microsoft.com/office/drawing/2014/main" id="{FF69C913-55B7-426B-94CB-28E00E9A222A}"/>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536216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ADB9C-2311-4D22-8AC4-47CAD9E6844E}"/>
              </a:ext>
            </a:extLst>
          </p:cNvPr>
          <p:cNvSpPr>
            <a:spLocks noGrp="1"/>
          </p:cNvSpPr>
          <p:nvPr>
            <p:ph type="title"/>
          </p:nvPr>
        </p:nvSpPr>
        <p:spPr/>
        <p:txBody>
          <a:bodyPr/>
          <a:lstStyle/>
          <a:p>
            <a:r>
              <a:rPr lang="en-US" dirty="0"/>
              <a:t>Audit Activity and Observations</a:t>
            </a:r>
          </a:p>
        </p:txBody>
      </p:sp>
      <p:sp>
        <p:nvSpPr>
          <p:cNvPr id="3" name="Content Placeholder 2">
            <a:extLst>
              <a:ext uri="{FF2B5EF4-FFF2-40B4-BE49-F238E27FC236}">
                <a16:creationId xmlns:a16="http://schemas.microsoft.com/office/drawing/2014/main" id="{F118DC4D-5588-4036-9DF4-EE99B26553A7}"/>
              </a:ext>
            </a:extLst>
          </p:cNvPr>
          <p:cNvSpPr>
            <a:spLocks noGrp="1"/>
          </p:cNvSpPr>
          <p:nvPr>
            <p:ph idx="1"/>
          </p:nvPr>
        </p:nvSpPr>
        <p:spPr/>
        <p:txBody>
          <a:bodyPr>
            <a:normAutofit fontScale="85000" lnSpcReduction="10000"/>
          </a:bodyPr>
          <a:lstStyle/>
          <a:p>
            <a:r>
              <a:rPr lang="en-US" dirty="0"/>
              <a:t>In Rainwater Management it was noted that Stormwater funding is largely spent on repairs and remediation as new infrastructure has been supported by Engineering purchases. </a:t>
            </a:r>
          </a:p>
          <a:p>
            <a:endParaRPr lang="en-US" dirty="0"/>
          </a:p>
          <a:p>
            <a:r>
              <a:rPr lang="en-US" dirty="0"/>
              <a:t>Payroll testing occurred, with no discrepancies noted. </a:t>
            </a:r>
          </a:p>
          <a:p>
            <a:endParaRPr lang="en-US" dirty="0"/>
          </a:p>
          <a:p>
            <a:r>
              <a:rPr lang="en-US" dirty="0"/>
              <a:t>Within Community Service, it was noted that due to the limited availability of probationers, along with limited full-time staffing, it was noted that the litter hotspot list which involves the patrol of 96 main roads often is not completely addressed each month. The volume </a:t>
            </a:r>
            <a:r>
              <a:rPr lang="en-US"/>
              <a:t>of 311 </a:t>
            </a:r>
            <a:r>
              <a:rPr lang="en-US" dirty="0"/>
              <a:t>work orders continues to increase, and as a result, only about half of the hotspot list is addressed each month. </a:t>
            </a:r>
          </a:p>
          <a:p>
            <a:endParaRPr lang="en-US" dirty="0"/>
          </a:p>
          <a:p>
            <a:r>
              <a:rPr lang="en-US" dirty="0"/>
              <a:t>Within Fleet Maintenance, vehicle records were reviewed and found to be in good order- titles, registration records and departmental maintenance records are maintained in an orderly manner.</a:t>
            </a:r>
          </a:p>
        </p:txBody>
      </p:sp>
      <p:sp>
        <p:nvSpPr>
          <p:cNvPr id="4" name="Slide Number Placeholder 3">
            <a:extLst>
              <a:ext uri="{FF2B5EF4-FFF2-40B4-BE49-F238E27FC236}">
                <a16:creationId xmlns:a16="http://schemas.microsoft.com/office/drawing/2014/main" id="{1DFAB9DA-6FD8-492E-9DA8-473638D84254}"/>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4007382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624110"/>
            <a:ext cx="8911687" cy="1280890"/>
          </a:xfrm>
        </p:spPr>
        <p:txBody>
          <a:bodyPr/>
          <a:lstStyle/>
          <a:p>
            <a:r>
              <a:rPr lang="en-US" dirty="0"/>
              <a:t>Audit Activity and Observations</a:t>
            </a:r>
          </a:p>
        </p:txBody>
      </p:sp>
      <p:sp>
        <p:nvSpPr>
          <p:cNvPr id="3" name="Content Placeholder 2"/>
          <p:cNvSpPr>
            <a:spLocks noGrp="1"/>
          </p:cNvSpPr>
          <p:nvPr>
            <p:ph idx="1"/>
          </p:nvPr>
        </p:nvSpPr>
        <p:spPr/>
        <p:txBody>
          <a:bodyPr>
            <a:normAutofit/>
          </a:bodyPr>
          <a:lstStyle/>
          <a:p>
            <a:endParaRPr lang="en-US" dirty="0"/>
          </a:p>
          <a:p>
            <a:r>
              <a:rPr lang="en-US" dirty="0"/>
              <a:t>Advantage Budgetary reporting was reviewed for the most recently completed 3 fiscal years, with overruns associated with the use of Outside Vendors and Contractors  in Fleet and Facilities Maintenance.</a:t>
            </a:r>
          </a:p>
          <a:p>
            <a:r>
              <a:rPr lang="en-US" dirty="0"/>
              <a:t>Following a review of Animal Control, it appears that the CAC could benefit from ARP or other grant funding that may be used to expand our available runs, with would maximize our capacity and possibly minimize or eliminate euthanasia.</a:t>
            </a:r>
          </a:p>
          <a:p>
            <a:pPr marL="0" indent="0">
              <a:buNone/>
            </a:pPr>
            <a:endParaRPr lang="en-US" dirty="0"/>
          </a:p>
          <a:p>
            <a:endParaRPr lang="en-US" dirty="0"/>
          </a:p>
          <a:p>
            <a:pPr marL="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292602572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4941</TotalTime>
  <Words>1403</Words>
  <Application>Microsoft Office PowerPoint</Application>
  <PresentationFormat>Widescreen</PresentationFormat>
  <Paragraphs>130</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Century Gothic</vt:lpstr>
      <vt:lpstr>Wingdings 3</vt:lpstr>
      <vt:lpstr>Wisp</vt:lpstr>
      <vt:lpstr>Transitional Internal Audit of the Public Works Department </vt:lpstr>
      <vt:lpstr>Audit Authorization</vt:lpstr>
      <vt:lpstr>Audit Process</vt:lpstr>
      <vt:lpstr>Audit Process (Continued)</vt:lpstr>
      <vt:lpstr>Audit Scope</vt:lpstr>
      <vt:lpstr>Audit Scope (Continued)</vt:lpstr>
      <vt:lpstr>Audit Activity and Observations</vt:lpstr>
      <vt:lpstr>Audit Activity and Observations</vt:lpstr>
      <vt:lpstr>Audit Activity and Observations</vt:lpstr>
      <vt:lpstr>Audit Findings</vt:lpstr>
      <vt:lpstr>Audit Findings (Continued)</vt:lpstr>
      <vt:lpstr>Audit Findings (Continued) </vt:lpstr>
      <vt:lpstr>Audit Findings (Continued)</vt:lpstr>
      <vt:lpstr>Audit Recommendations</vt:lpstr>
      <vt:lpstr>Audit Recommendations (Continued)</vt:lpstr>
      <vt:lpstr>Audit Recommendations (Continued)</vt:lpstr>
      <vt:lpstr>Auditee Response</vt:lpstr>
      <vt:lpstr>Questions</vt:lpstr>
    </vt:vector>
  </TitlesOfParts>
  <Company>CCG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Transition Audit of Jury Manager’s Office</dc:title>
  <dc:creator>John Redmond</dc:creator>
  <cp:lastModifiedBy>tmcginnis17621@gmail.com</cp:lastModifiedBy>
  <cp:revision>86</cp:revision>
  <cp:lastPrinted>2023-01-23T20:42:52Z</cp:lastPrinted>
  <dcterms:created xsi:type="dcterms:W3CDTF">2019-06-04T13:14:57Z</dcterms:created>
  <dcterms:modified xsi:type="dcterms:W3CDTF">2023-02-24T19:20:07Z</dcterms:modified>
</cp:coreProperties>
</file>